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77" r:id="rId14"/>
    <p:sldId id="278" r:id="rId15"/>
    <p:sldId id="268" r:id="rId16"/>
    <p:sldId id="274" r:id="rId17"/>
    <p:sldId id="269" r:id="rId18"/>
    <p:sldId id="270" r:id="rId19"/>
    <p:sldId id="271" r:id="rId20"/>
    <p:sldId id="272" r:id="rId21"/>
    <p:sldId id="273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napToObjects="1">
      <p:cViewPr>
        <p:scale>
          <a:sx n="64" d="100"/>
          <a:sy n="64" d="100"/>
        </p:scale>
        <p:origin x="185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30" Type="http://schemas.openxmlformats.org/officeDocument/2006/relationships/image" Target="../media/image41.png"/><Relationship Id="rId31" Type="http://schemas.openxmlformats.org/officeDocument/2006/relationships/image" Target="../media/image42.png"/><Relationship Id="rId32" Type="http://schemas.openxmlformats.org/officeDocument/2006/relationships/image" Target="../media/image43.png"/><Relationship Id="rId9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33" Type="http://schemas.openxmlformats.org/officeDocument/2006/relationships/image" Target="../media/image44.png"/><Relationship Id="rId34" Type="http://schemas.openxmlformats.org/officeDocument/2006/relationships/image" Target="../media/image45.png"/><Relationship Id="rId35" Type="http://schemas.openxmlformats.org/officeDocument/2006/relationships/image" Target="../media/image46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37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urope@capaccioli.com" TargetMode="External"/><Relationship Id="rId4" Type="http://schemas.openxmlformats.org/officeDocument/2006/relationships/hyperlink" Target="mailto:asia@capaccioli.com" TargetMode="External"/><Relationship Id="rId5" Type="http://schemas.openxmlformats.org/officeDocument/2006/relationships/hyperlink" Target="mailto:southamerica@capaccioli.com" TargetMode="External"/><Relationship Id="rId6" Type="http://schemas.openxmlformats.org/officeDocument/2006/relationships/hyperlink" Target="mailto:africa@capaccioli.com" TargetMode="External"/><Relationship Id="rId7" Type="http://schemas.openxmlformats.org/officeDocument/2006/relationships/hyperlink" Target="mailto:australia@capaccioli.com" TargetMode="Externa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Introducing</a:t>
            </a:r>
            <a:r>
              <a:rPr lang="nl-NL" dirty="0"/>
              <a:t> </a:t>
            </a:r>
            <a:r>
              <a:rPr lang="nl-NL" dirty="0" err="1"/>
              <a:t>Capaccioli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machinery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plants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clay</a:t>
            </a:r>
            <a:r>
              <a:rPr lang="nl-NL" dirty="0"/>
              <a:t> </a:t>
            </a:r>
            <a:r>
              <a:rPr lang="nl-NL" dirty="0" err="1"/>
              <a:t>industry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605915"/>
            <a:ext cx="4210334" cy="7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700" dirty="0"/>
              <a:t>design </a:t>
            </a:r>
            <a:r>
              <a:rPr lang="nl-NL" sz="2700" dirty="0" err="1"/>
              <a:t>and</a:t>
            </a:r>
            <a:r>
              <a:rPr lang="nl-NL" sz="2700" dirty="0"/>
              <a:t> plant </a:t>
            </a:r>
            <a:r>
              <a:rPr lang="nl-NL" sz="2700" dirty="0" err="1"/>
              <a:t>construction</a:t>
            </a:r>
            <a:r>
              <a:rPr lang="nl-NL" sz="2700" dirty="0"/>
              <a:t/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59342"/>
            <a:ext cx="5852160" cy="47244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032492" y="1459342"/>
            <a:ext cx="46137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Thanks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 professional team of</a:t>
            </a:r>
          </a:p>
          <a:p>
            <a:r>
              <a:rPr lang="nl-NL" dirty="0"/>
              <a:t>Engineers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experienced</a:t>
            </a:r>
            <a:r>
              <a:rPr lang="nl-NL" dirty="0"/>
              <a:t> </a:t>
            </a:r>
            <a:r>
              <a:rPr lang="nl-NL" dirty="0" err="1"/>
              <a:t>staff</a:t>
            </a:r>
            <a:endParaRPr lang="nl-NL" dirty="0"/>
          </a:p>
          <a:p>
            <a:r>
              <a:rPr lang="nl-NL" dirty="0"/>
              <a:t>of </a:t>
            </a:r>
            <a:r>
              <a:rPr lang="nl-NL" dirty="0" err="1"/>
              <a:t>technicians</a:t>
            </a:r>
            <a:r>
              <a:rPr lang="nl-NL" dirty="0"/>
              <a:t> </a:t>
            </a:r>
            <a:r>
              <a:rPr lang="nl-NL" dirty="0" err="1"/>
              <a:t>Capaccioli</a:t>
            </a:r>
            <a:r>
              <a:rPr lang="nl-NL" dirty="0"/>
              <a:t> is </a:t>
            </a:r>
            <a:r>
              <a:rPr lang="nl-NL" dirty="0" err="1"/>
              <a:t>always</a:t>
            </a:r>
            <a:endParaRPr lang="nl-NL" dirty="0"/>
          </a:p>
          <a:p>
            <a:r>
              <a:rPr lang="nl-NL" dirty="0" err="1"/>
              <a:t>one</a:t>
            </a:r>
            <a:r>
              <a:rPr lang="nl-NL" dirty="0"/>
              <a:t> step </a:t>
            </a:r>
            <a:r>
              <a:rPr lang="nl-NL" dirty="0" err="1"/>
              <a:t>beyond</a:t>
            </a:r>
            <a:r>
              <a:rPr lang="nl-NL" dirty="0"/>
              <a:t>, </a:t>
            </a:r>
            <a:r>
              <a:rPr lang="nl-NL" dirty="0" err="1"/>
              <a:t>offering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latest</a:t>
            </a:r>
            <a:r>
              <a:rPr lang="nl-NL" dirty="0"/>
              <a:t> </a:t>
            </a:r>
          </a:p>
          <a:p>
            <a:r>
              <a:rPr lang="nl-NL" dirty="0" err="1"/>
              <a:t>solutions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customers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Capaccioli</a:t>
            </a:r>
            <a:r>
              <a:rPr lang="nl-NL" dirty="0"/>
              <a:t> engineers design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most</a:t>
            </a:r>
          </a:p>
          <a:p>
            <a:r>
              <a:rPr lang="nl-NL" dirty="0" err="1"/>
              <a:t>updated</a:t>
            </a:r>
            <a:r>
              <a:rPr lang="nl-NL" dirty="0"/>
              <a:t> CAD systems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delivery </a:t>
            </a:r>
          </a:p>
          <a:p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machinery</a:t>
            </a:r>
            <a:r>
              <a:rPr lang="nl-NL" dirty="0"/>
              <a:t> </a:t>
            </a:r>
            <a:r>
              <a:rPr lang="nl-NL" dirty="0" err="1"/>
              <a:t>undergoes</a:t>
            </a:r>
            <a:r>
              <a:rPr lang="nl-NL" dirty="0"/>
              <a:t> a </a:t>
            </a:r>
            <a:r>
              <a:rPr lang="nl-NL" dirty="0" err="1"/>
              <a:t>strict</a:t>
            </a:r>
            <a:r>
              <a:rPr lang="nl-NL" dirty="0"/>
              <a:t>  test </a:t>
            </a:r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program, </a:t>
            </a:r>
            <a:r>
              <a:rPr lang="nl-NL" dirty="0" err="1"/>
              <a:t>giving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best </a:t>
            </a:r>
          </a:p>
          <a:p>
            <a:r>
              <a:rPr lang="nl-NL" dirty="0" err="1"/>
              <a:t>guarantees</a:t>
            </a:r>
            <a:r>
              <a:rPr lang="nl-NL" dirty="0"/>
              <a:t> in </a:t>
            </a:r>
            <a:r>
              <a:rPr lang="nl-NL" dirty="0" err="1"/>
              <a:t>terms</a:t>
            </a:r>
            <a:r>
              <a:rPr lang="nl-NL" dirty="0"/>
              <a:t> of </a:t>
            </a:r>
            <a:r>
              <a:rPr lang="nl-NL" dirty="0" err="1"/>
              <a:t>reliability</a:t>
            </a:r>
            <a:r>
              <a:rPr lang="nl-NL" dirty="0"/>
              <a:t>, </a:t>
            </a:r>
          </a:p>
          <a:p>
            <a:r>
              <a:rPr lang="nl-NL" dirty="0" err="1"/>
              <a:t>durability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efficiency.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700" dirty="0"/>
              <a:t>design </a:t>
            </a:r>
            <a:r>
              <a:rPr lang="nl-NL" sz="2700" dirty="0" err="1"/>
              <a:t>and</a:t>
            </a:r>
            <a:r>
              <a:rPr lang="nl-NL" sz="2700" dirty="0"/>
              <a:t> plant </a:t>
            </a:r>
            <a:r>
              <a:rPr lang="nl-NL" sz="2700" dirty="0" err="1"/>
              <a:t>construction</a:t>
            </a:r>
            <a:r>
              <a:rPr lang="nl-NL" sz="2700" dirty="0"/>
              <a:t/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77334" y="1930400"/>
            <a:ext cx="94644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Complete </a:t>
            </a:r>
            <a:r>
              <a:rPr lang="nl-NL" dirty="0" err="1"/>
              <a:t>plants</a:t>
            </a:r>
            <a:r>
              <a:rPr lang="nl-NL" dirty="0"/>
              <a:t> (</a:t>
            </a:r>
            <a:r>
              <a:rPr lang="nl-NL" dirty="0" err="1"/>
              <a:t>tiles</a:t>
            </a:r>
            <a:r>
              <a:rPr lang="nl-NL" dirty="0"/>
              <a:t>, </a:t>
            </a:r>
            <a:r>
              <a:rPr lang="nl-NL" dirty="0" err="1"/>
              <a:t>wall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, </a:t>
            </a:r>
            <a:r>
              <a:rPr lang="nl-NL" dirty="0" err="1"/>
              <a:t>hollow</a:t>
            </a:r>
            <a:r>
              <a:rPr lang="nl-NL" dirty="0"/>
              <a:t> </a:t>
            </a:r>
            <a:r>
              <a:rPr lang="nl-NL" dirty="0" err="1"/>
              <a:t>bricks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ceilings</a:t>
            </a:r>
            <a:r>
              <a:rPr lang="nl-NL" dirty="0"/>
              <a:t>, </a:t>
            </a:r>
            <a:r>
              <a:rPr lang="nl-NL" dirty="0" err="1"/>
              <a:t>Easymud</a:t>
            </a:r>
            <a:r>
              <a:rPr lang="nl-NL" dirty="0"/>
              <a:t> soft mud </a:t>
            </a:r>
            <a:r>
              <a:rPr lang="nl-NL" dirty="0" err="1"/>
              <a:t>plants</a:t>
            </a:r>
            <a:r>
              <a:rPr lang="nl-NL" dirty="0" smtClean="0"/>
              <a:t>).</a:t>
            </a:r>
          </a:p>
          <a:p>
            <a:endParaRPr lang="nl-NL" dirty="0"/>
          </a:p>
          <a:p>
            <a:r>
              <a:rPr lang="nl-NL" dirty="0"/>
              <a:t>We design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build</a:t>
            </a:r>
            <a:r>
              <a:rPr lang="nl-NL" dirty="0"/>
              <a:t> complete </a:t>
            </a:r>
            <a:r>
              <a:rPr lang="nl-NL" dirty="0" err="1"/>
              <a:t>plants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of </a:t>
            </a:r>
            <a:r>
              <a:rPr lang="nl-NL" dirty="0" err="1"/>
              <a:t>extruded</a:t>
            </a:r>
            <a:r>
              <a:rPr lang="nl-NL" dirty="0"/>
              <a:t>, </a:t>
            </a:r>
            <a:r>
              <a:rPr lang="nl-NL" dirty="0" err="1"/>
              <a:t>pressed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soft </a:t>
            </a:r>
            <a:endParaRPr lang="nl-NL" dirty="0" smtClean="0"/>
          </a:p>
          <a:p>
            <a:r>
              <a:rPr lang="nl-NL" dirty="0" smtClean="0"/>
              <a:t>mud </a:t>
            </a:r>
            <a:r>
              <a:rPr lang="nl-NL" dirty="0"/>
              <a:t>roof </a:t>
            </a:r>
            <a:r>
              <a:rPr lang="nl-NL" dirty="0" err="1"/>
              <a:t>tiles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possibility</a:t>
            </a:r>
            <a:r>
              <a:rPr lang="nl-NL" dirty="0"/>
              <a:t> of </a:t>
            </a:r>
            <a:r>
              <a:rPr lang="nl-NL" dirty="0" err="1"/>
              <a:t>glazing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engobbing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traditional </a:t>
            </a:r>
            <a:r>
              <a:rPr lang="nl-NL" dirty="0" err="1"/>
              <a:t>and</a:t>
            </a:r>
            <a:r>
              <a:rPr lang="nl-NL" dirty="0"/>
              <a:t>/or </a:t>
            </a:r>
            <a:r>
              <a:rPr lang="nl-NL" dirty="0" err="1"/>
              <a:t>robotic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technology</a:t>
            </a:r>
            <a:r>
              <a:rPr lang="nl-NL" dirty="0"/>
              <a:t>. In detail we produce:</a:t>
            </a:r>
            <a:br>
              <a:rPr lang="nl-NL" dirty="0"/>
            </a:br>
            <a:r>
              <a:rPr lang="nl-NL" dirty="0"/>
              <a:t>– Traditional </a:t>
            </a:r>
            <a:r>
              <a:rPr lang="nl-NL" dirty="0" err="1"/>
              <a:t>firing</a:t>
            </a:r>
            <a:r>
              <a:rPr lang="nl-NL" dirty="0"/>
              <a:t> </a:t>
            </a:r>
            <a:r>
              <a:rPr lang="nl-NL" dirty="0" err="1"/>
              <a:t>plants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20/30/40 </a:t>
            </a:r>
            <a:r>
              <a:rPr lang="nl-NL" dirty="0" err="1"/>
              <a:t>million</a:t>
            </a:r>
            <a:r>
              <a:rPr lang="nl-NL" dirty="0"/>
              <a:t> roof </a:t>
            </a:r>
            <a:r>
              <a:rPr lang="nl-NL" dirty="0" err="1"/>
              <a:t>tiles</a:t>
            </a:r>
            <a:r>
              <a:rPr lang="nl-NL" dirty="0"/>
              <a:t>/</a:t>
            </a:r>
            <a:r>
              <a:rPr lang="nl-NL" dirty="0" err="1"/>
              <a:t>year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– H-cassettes </a:t>
            </a:r>
            <a:r>
              <a:rPr lang="nl-NL" dirty="0" err="1"/>
              <a:t>firing</a:t>
            </a:r>
            <a:r>
              <a:rPr lang="nl-NL" dirty="0"/>
              <a:t> </a:t>
            </a:r>
            <a:r>
              <a:rPr lang="nl-NL" dirty="0" err="1"/>
              <a:t>plants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15/20 </a:t>
            </a:r>
            <a:r>
              <a:rPr lang="nl-NL" dirty="0" err="1"/>
              <a:t>million</a:t>
            </a:r>
            <a:r>
              <a:rPr lang="nl-NL" dirty="0"/>
              <a:t> roof </a:t>
            </a:r>
            <a:r>
              <a:rPr lang="nl-NL" dirty="0" err="1"/>
              <a:t>tiles</a:t>
            </a:r>
            <a:r>
              <a:rPr lang="nl-NL" dirty="0"/>
              <a:t>/</a:t>
            </a:r>
            <a:r>
              <a:rPr lang="nl-NL" dirty="0" err="1"/>
              <a:t>year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– </a:t>
            </a:r>
            <a:r>
              <a:rPr lang="nl-NL" dirty="0" err="1"/>
              <a:t>Fast</a:t>
            </a:r>
            <a:r>
              <a:rPr lang="nl-NL" dirty="0"/>
              <a:t> </a:t>
            </a:r>
            <a:r>
              <a:rPr lang="nl-NL" dirty="0" err="1"/>
              <a:t>firing</a:t>
            </a:r>
            <a:r>
              <a:rPr lang="nl-NL" dirty="0"/>
              <a:t> </a:t>
            </a:r>
            <a:r>
              <a:rPr lang="nl-NL" dirty="0" err="1"/>
              <a:t>plants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10 </a:t>
            </a:r>
            <a:r>
              <a:rPr lang="nl-NL" dirty="0" err="1"/>
              <a:t>million</a:t>
            </a:r>
            <a:r>
              <a:rPr lang="nl-NL" dirty="0"/>
              <a:t> roof </a:t>
            </a:r>
            <a:r>
              <a:rPr lang="nl-NL" dirty="0" err="1" smtClean="0"/>
              <a:t>tiles</a:t>
            </a:r>
            <a:r>
              <a:rPr lang="nl-NL" dirty="0" smtClean="0"/>
              <a:t>/</a:t>
            </a:r>
            <a:r>
              <a:rPr lang="nl-NL" dirty="0" err="1" smtClean="0"/>
              <a:t>year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Through </a:t>
            </a:r>
            <a:r>
              <a:rPr lang="nl-NL" dirty="0" err="1"/>
              <a:t>the</a:t>
            </a:r>
            <a:r>
              <a:rPr lang="nl-NL" dirty="0"/>
              <a:t> EASYMUD </a:t>
            </a:r>
            <a:r>
              <a:rPr lang="nl-NL" dirty="0" err="1"/>
              <a:t>technology</a:t>
            </a:r>
            <a:r>
              <a:rPr lang="nl-NL" dirty="0"/>
              <a:t>, we </a:t>
            </a:r>
            <a:r>
              <a:rPr lang="nl-NL" dirty="0" err="1"/>
              <a:t>develop</a:t>
            </a:r>
            <a:r>
              <a:rPr lang="nl-NL" dirty="0"/>
              <a:t> complete </a:t>
            </a:r>
            <a:r>
              <a:rPr lang="nl-NL" dirty="0" err="1"/>
              <a:t>and</a:t>
            </a:r>
            <a:r>
              <a:rPr lang="nl-NL" dirty="0"/>
              <a:t> automatic systems </a:t>
            </a:r>
            <a:r>
              <a:rPr lang="nl-NL" dirty="0" err="1"/>
              <a:t>for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floors</a:t>
            </a:r>
            <a:r>
              <a:rPr lang="nl-NL" dirty="0"/>
              <a:t>, face </a:t>
            </a:r>
            <a:r>
              <a:rPr lang="nl-NL" dirty="0" err="1"/>
              <a:t>covering</a:t>
            </a:r>
            <a:r>
              <a:rPr lang="nl-NL" dirty="0"/>
              <a:t> </a:t>
            </a:r>
            <a:r>
              <a:rPr lang="nl-NL" dirty="0" err="1"/>
              <a:t>bricks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special pieces in soft mud </a:t>
            </a:r>
            <a:r>
              <a:rPr lang="nl-NL" dirty="0" err="1"/>
              <a:t>with</a:t>
            </a:r>
            <a:r>
              <a:rPr lang="nl-NL" dirty="0"/>
              <a:t> “handmade” </a:t>
            </a:r>
            <a:endParaRPr lang="nl-NL" dirty="0" smtClean="0"/>
          </a:p>
          <a:p>
            <a:r>
              <a:rPr lang="nl-NL" dirty="0" err="1" smtClean="0"/>
              <a:t>characteristics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surface</a:t>
            </a:r>
            <a:r>
              <a:rPr lang="nl-NL" dirty="0"/>
              <a:t> finishing.</a:t>
            </a:r>
            <a:br>
              <a:rPr lang="nl-NL" dirty="0"/>
            </a:b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2" y="323850"/>
            <a:ext cx="4065535" cy="57532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11" y="323850"/>
            <a:ext cx="4102101" cy="5804990"/>
          </a:xfrm>
          <a:prstGeom prst="rect">
            <a:avLst/>
          </a:prstGeom>
        </p:spPr>
      </p:pic>
      <p:pic>
        <p:nvPicPr>
          <p:cNvPr id="7170" name="Picture 2" descr="age1image3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age1image33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661" y="2146852"/>
            <a:ext cx="1714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age1image45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ge1image47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age1image48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ge1image50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age1image519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age1image535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ge1image55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age1image56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age1image58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age1image599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age1image615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age1image63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age1image647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age1image663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age1image679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age1image69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age1image711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age1image75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age1image769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age1image785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age1image801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age1image817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31" descr="age1image833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2" descr="age1image849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1" name="Picture 33" descr="age1image865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34" descr="age1image881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Picture 35" descr="age1image897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36" descr="age1image913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Picture 37" descr="age1image929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Picture 38" descr="age1image945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Picture 39" descr="age1image9616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Picture 40" descr="age1image977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Picture 41" descr="age1image993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Picture 42" descr="age1image1009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age1image10688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Capaccioli</a:t>
            </a:r>
            <a:r>
              <a:rPr lang="nl-NL" dirty="0" smtClean="0"/>
              <a:t>: </a:t>
            </a:r>
            <a:r>
              <a:rPr lang="nl-NL" dirty="0" err="1" smtClean="0"/>
              <a:t>kilns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22705"/>
            <a:ext cx="5992407" cy="3992441"/>
          </a:xfrm>
        </p:spPr>
      </p:pic>
      <p:sp>
        <p:nvSpPr>
          <p:cNvPr id="5" name="Tekstvak 4"/>
          <p:cNvSpPr txBox="1"/>
          <p:nvPr/>
        </p:nvSpPr>
        <p:spPr>
          <a:xfrm>
            <a:off x="6858000" y="1622705"/>
            <a:ext cx="35381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According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analysis of </a:t>
            </a:r>
            <a:endParaRPr lang="nl-NL" dirty="0" smtClean="0"/>
          </a:p>
          <a:p>
            <a:r>
              <a:rPr lang="nl-NL" dirty="0" err="1" smtClean="0"/>
              <a:t>raw</a:t>
            </a:r>
            <a:r>
              <a:rPr lang="nl-NL" dirty="0" smtClean="0"/>
              <a:t> </a:t>
            </a:r>
            <a:r>
              <a:rPr lang="nl-NL" dirty="0" err="1"/>
              <a:t>materials</a:t>
            </a:r>
            <a:r>
              <a:rPr lang="nl-NL" dirty="0"/>
              <a:t> </a:t>
            </a:r>
            <a:r>
              <a:rPr lang="nl-NL" dirty="0" err="1"/>
              <a:t>carried</a:t>
            </a:r>
            <a:r>
              <a:rPr lang="nl-NL" dirty="0"/>
              <a:t> out in </a:t>
            </a:r>
            <a:endParaRPr lang="nl-NL" dirty="0" smtClean="0"/>
          </a:p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/>
              <a:t>equipped</a:t>
            </a:r>
            <a:r>
              <a:rPr lang="nl-NL" dirty="0"/>
              <a:t> </a:t>
            </a:r>
            <a:r>
              <a:rPr lang="nl-NL" dirty="0" err="1"/>
              <a:t>laboratories</a:t>
            </a:r>
            <a:r>
              <a:rPr lang="nl-NL" dirty="0"/>
              <a:t>, </a:t>
            </a:r>
            <a:r>
              <a:rPr lang="nl-NL" dirty="0" err="1"/>
              <a:t>our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technical</a:t>
            </a:r>
            <a:r>
              <a:rPr lang="nl-NL" dirty="0" smtClean="0"/>
              <a:t> </a:t>
            </a:r>
            <a:r>
              <a:rPr lang="nl-NL" dirty="0" err="1"/>
              <a:t>staff</a:t>
            </a:r>
            <a:r>
              <a:rPr lang="nl-NL" dirty="0"/>
              <a:t> is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/>
              <a:t>best </a:t>
            </a:r>
            <a:r>
              <a:rPr lang="nl-NL" dirty="0" err="1"/>
              <a:t>technological</a:t>
            </a:r>
            <a:r>
              <a:rPr lang="nl-NL" dirty="0"/>
              <a:t> </a:t>
            </a:r>
            <a:r>
              <a:rPr lang="nl-NL" dirty="0" err="1"/>
              <a:t>solutions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kiln</a:t>
            </a:r>
            <a:r>
              <a:rPr lang="nl-NL" dirty="0"/>
              <a:t> </a:t>
            </a:r>
            <a:r>
              <a:rPr lang="nl-NL" dirty="0" err="1"/>
              <a:t>firing</a:t>
            </a:r>
            <a:r>
              <a:rPr lang="nl-NL" dirty="0"/>
              <a:t> </a:t>
            </a:r>
            <a:r>
              <a:rPr lang="nl-NL" dirty="0" err="1"/>
              <a:t>cycles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78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Capaccioli</a:t>
            </a:r>
            <a:r>
              <a:rPr lang="nl-NL" dirty="0" smtClean="0"/>
              <a:t>: </a:t>
            </a:r>
            <a:r>
              <a:rPr lang="nl-NL" dirty="0" err="1" smtClean="0"/>
              <a:t>burners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89" y="1930400"/>
            <a:ext cx="6505507" cy="3881437"/>
          </a:xfrm>
        </p:spPr>
      </p:pic>
    </p:spTree>
    <p:extLst>
      <p:ext uri="{BB962C8B-B14F-4D97-AF65-F5344CB8AC3E}">
        <p14:creationId xmlns:p14="http://schemas.microsoft.com/office/powerpoint/2010/main" val="21255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Capaccioli</a:t>
            </a:r>
            <a:r>
              <a:rPr lang="nl-NL" dirty="0" smtClean="0"/>
              <a:t>: a view </a:t>
            </a:r>
            <a:r>
              <a:rPr lang="nl-NL" dirty="0" err="1" smtClean="0"/>
              <a:t>examples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6663"/>
            <a:ext cx="3361899" cy="252142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26" y="1446663"/>
            <a:ext cx="3389193" cy="25418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24634"/>
            <a:ext cx="2789197" cy="20918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16" y="4324634"/>
            <a:ext cx="2789197" cy="209189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20" y="4324634"/>
            <a:ext cx="2760626" cy="20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Capaccioli</a:t>
            </a:r>
            <a:r>
              <a:rPr lang="nl-NL" dirty="0" smtClean="0"/>
              <a:t> </a:t>
            </a:r>
            <a:r>
              <a:rPr lang="nl-NL" dirty="0"/>
              <a:t>Metal Box </a:t>
            </a:r>
            <a:r>
              <a:rPr lang="nl-NL" dirty="0" err="1"/>
              <a:t>Feeder</a:t>
            </a:r>
            <a:r>
              <a:rPr lang="nl-NL" dirty="0"/>
              <a:t> – CDM Series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0782"/>
            <a:ext cx="6414448" cy="481083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320714" y="1480782"/>
            <a:ext cx="2406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Metal Box </a:t>
            </a:r>
            <a:r>
              <a:rPr lang="nl-NL" dirty="0" err="1"/>
              <a:t>feeder</a:t>
            </a:r>
            <a:r>
              <a:rPr lang="nl-NL" dirty="0"/>
              <a:t> is </a:t>
            </a:r>
            <a:endParaRPr lang="nl-NL" dirty="0" smtClean="0"/>
          </a:p>
          <a:p>
            <a:r>
              <a:rPr lang="nl-NL" dirty="0" err="1" smtClean="0"/>
              <a:t>intended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/>
              <a:t> </a:t>
            </a:r>
            <a:r>
              <a:rPr lang="nl-NL" dirty="0" smtClean="0"/>
              <a:t>feed </a:t>
            </a:r>
            <a:r>
              <a:rPr lang="nl-NL" dirty="0" err="1"/>
              <a:t>the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production</a:t>
            </a:r>
            <a:r>
              <a:rPr lang="nl-NL" dirty="0" smtClean="0"/>
              <a:t> line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/>
              <a:t>raw</a:t>
            </a:r>
            <a:r>
              <a:rPr lang="nl-NL" dirty="0"/>
              <a:t> </a:t>
            </a:r>
            <a:r>
              <a:rPr lang="nl-NL" dirty="0" err="1"/>
              <a:t>material</a:t>
            </a:r>
            <a:r>
              <a:rPr lang="nl-NL" dirty="0"/>
              <a:t>.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0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Capaccioli</a:t>
            </a:r>
            <a:r>
              <a:rPr lang="nl-NL" dirty="0" smtClean="0"/>
              <a:t>: </a:t>
            </a:r>
            <a:r>
              <a:rPr lang="nl-NL" dirty="0"/>
              <a:t>Rubber Box </a:t>
            </a:r>
            <a:r>
              <a:rPr lang="nl-NL" dirty="0" err="1"/>
              <a:t>Feeder</a:t>
            </a:r>
            <a:r>
              <a:rPr lang="nl-NL" dirty="0"/>
              <a:t> – CDG Series</a:t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54666"/>
            <a:ext cx="6622703" cy="496702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547213" y="1454666"/>
            <a:ext cx="2406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This</a:t>
            </a:r>
            <a:r>
              <a:rPr lang="nl-NL" dirty="0"/>
              <a:t> box </a:t>
            </a:r>
            <a:r>
              <a:rPr lang="nl-NL" dirty="0" err="1"/>
              <a:t>feeder</a:t>
            </a:r>
            <a:r>
              <a:rPr lang="nl-NL" dirty="0"/>
              <a:t> is </a:t>
            </a:r>
            <a:endParaRPr lang="nl-NL" dirty="0" smtClean="0"/>
          </a:p>
          <a:p>
            <a:r>
              <a:rPr lang="nl-NL" dirty="0" err="1" smtClean="0"/>
              <a:t>intended</a:t>
            </a:r>
            <a:r>
              <a:rPr lang="nl-NL" dirty="0" smtClean="0"/>
              <a:t> </a:t>
            </a:r>
            <a:r>
              <a:rPr lang="nl-NL" dirty="0" err="1"/>
              <a:t>to</a:t>
            </a:r>
            <a:r>
              <a:rPr lang="nl-NL" dirty="0"/>
              <a:t> feed </a:t>
            </a:r>
            <a:r>
              <a:rPr lang="nl-NL" dirty="0" err="1"/>
              <a:t>the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/>
              <a:t>line </a:t>
            </a:r>
            <a:r>
              <a:rPr lang="nl-NL" dirty="0" err="1"/>
              <a:t>by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adjuvants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Capaccioli</a:t>
            </a:r>
            <a:r>
              <a:rPr lang="nl-NL" dirty="0" smtClean="0"/>
              <a:t>: </a:t>
            </a:r>
            <a:r>
              <a:rPr lang="nl-NL" dirty="0" err="1"/>
              <a:t>Clay</a:t>
            </a:r>
            <a:r>
              <a:rPr lang="nl-NL" dirty="0"/>
              <a:t> Crushers Series – FD Series</a:t>
            </a:r>
            <a:br>
              <a:rPr lang="nl-NL" dirty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84467"/>
            <a:ext cx="5709818" cy="428236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660107" y="1590533"/>
            <a:ext cx="37433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This</a:t>
            </a:r>
            <a:r>
              <a:rPr lang="nl-NL" dirty="0"/>
              <a:t> machine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clay</a:t>
            </a:r>
            <a:r>
              <a:rPr lang="nl-NL" dirty="0" smtClean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mineral</a:t>
            </a:r>
            <a:r>
              <a:rPr lang="nl-NL" dirty="0"/>
              <a:t> ware </a:t>
            </a:r>
            <a:endParaRPr lang="nl-NL" dirty="0" smtClean="0"/>
          </a:p>
          <a:p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/>
              <a:t>granulometry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500 mm. </a:t>
            </a:r>
          </a:p>
          <a:p>
            <a:r>
              <a:rPr lang="nl-NL" dirty="0" smtClean="0"/>
              <a:t>The </a:t>
            </a:r>
            <a:r>
              <a:rPr lang="nl-NL" dirty="0"/>
              <a:t>finishing </a:t>
            </a:r>
            <a:r>
              <a:rPr lang="nl-NL" dirty="0" err="1"/>
              <a:t>material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reach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granulometry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 err="1"/>
              <a:t>variable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(</a:t>
            </a:r>
            <a:r>
              <a:rPr lang="nl-NL" dirty="0"/>
              <a:t>30÷150mm).</a:t>
            </a:r>
          </a:p>
        </p:txBody>
      </p:sp>
    </p:spTree>
    <p:extLst>
      <p:ext uri="{BB962C8B-B14F-4D97-AF65-F5344CB8AC3E}">
        <p14:creationId xmlns:p14="http://schemas.microsoft.com/office/powerpoint/2010/main" val="15342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Capaccioli:</a:t>
            </a:r>
            <a:r>
              <a:rPr lang="nl-NL" dirty="0" err="1"/>
              <a:t>Clay</a:t>
            </a:r>
            <a:r>
              <a:rPr lang="nl-NL" dirty="0"/>
              <a:t> Disintegrator – LD Series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666353"/>
            <a:ext cx="5655227" cy="42414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469039" y="1666353"/>
            <a:ext cx="36952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The </a:t>
            </a:r>
            <a:r>
              <a:rPr lang="nl-NL" dirty="0" err="1"/>
              <a:t>clay</a:t>
            </a:r>
            <a:r>
              <a:rPr lang="nl-NL" dirty="0"/>
              <a:t> disintegrator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reduces</a:t>
            </a:r>
            <a:r>
              <a:rPr lang="nl-NL" dirty="0" smtClean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clay</a:t>
            </a:r>
            <a:r>
              <a:rPr lang="nl-NL" dirty="0"/>
              <a:t> </a:t>
            </a:r>
            <a:r>
              <a:rPr lang="nl-NL" dirty="0" err="1"/>
              <a:t>granulometry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a </a:t>
            </a:r>
            <a:r>
              <a:rPr lang="nl-NL" dirty="0" err="1"/>
              <a:t>homogeneous</a:t>
            </a:r>
            <a:r>
              <a:rPr lang="nl-NL" dirty="0"/>
              <a:t> </a:t>
            </a:r>
            <a:r>
              <a:rPr lang="nl-NL" dirty="0" err="1"/>
              <a:t>size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15 </a:t>
            </a:r>
            <a:endParaRPr lang="nl-NL" dirty="0" smtClean="0"/>
          </a:p>
          <a:p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/>
              <a:t>30 mm. The machine overall </a:t>
            </a:r>
            <a:endParaRPr lang="nl-NL" dirty="0" smtClean="0"/>
          </a:p>
          <a:p>
            <a:r>
              <a:rPr lang="nl-NL" dirty="0" smtClean="0"/>
              <a:t>design </a:t>
            </a:r>
            <a:r>
              <a:rPr lang="nl-NL" dirty="0"/>
              <a:t>is </a:t>
            </a:r>
            <a:r>
              <a:rPr lang="nl-NL" dirty="0" err="1"/>
              <a:t>quite</a:t>
            </a:r>
            <a:r>
              <a:rPr lang="nl-NL" dirty="0"/>
              <a:t> </a:t>
            </a:r>
            <a:r>
              <a:rPr lang="nl-NL" dirty="0" err="1"/>
              <a:t>similar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roller </a:t>
            </a:r>
            <a:r>
              <a:rPr lang="nl-NL" dirty="0" err="1"/>
              <a:t>mill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2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 in </a:t>
            </a:r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the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 </a:t>
            </a:r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world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77334" y="1334279"/>
            <a:ext cx="6774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rgbClr val="362F2D"/>
              </a:solidFill>
              <a:latin typeface="Raleway" charset="0"/>
            </a:endParaRPr>
          </a:p>
          <a:p>
            <a:r>
              <a:rPr lang="nl-NL" b="1" dirty="0">
                <a:solidFill>
                  <a:srgbClr val="362F2D"/>
                </a:solidFill>
                <a:latin typeface="Raleway" charset="0"/>
              </a:rPr>
              <a:t>Europe</a:t>
            </a:r>
          </a:p>
          <a:p>
            <a:r>
              <a:rPr lang="nl-NL" b="1" dirty="0">
                <a:solidFill>
                  <a:srgbClr val="362F2D"/>
                </a:solidFill>
                <a:latin typeface="Raleway" charset="0"/>
                <a:hlinkClick r:id="rId3"/>
              </a:rPr>
              <a:t>europe@capaccioli.com</a:t>
            </a:r>
            <a:endParaRPr lang="nl-NL" dirty="0">
              <a:solidFill>
                <a:srgbClr val="362F2D"/>
              </a:solidFill>
              <a:latin typeface="Raleway" charset="0"/>
            </a:endParaRPr>
          </a:p>
          <a:p>
            <a:r>
              <a:rPr lang="nl-NL" b="1" dirty="0" err="1">
                <a:solidFill>
                  <a:srgbClr val="362F2D"/>
                </a:solidFill>
                <a:latin typeface="Raleway" charset="0"/>
              </a:rPr>
              <a:t>Asia</a:t>
            </a:r>
            <a:endParaRPr lang="nl-NL" b="1" dirty="0">
              <a:solidFill>
                <a:srgbClr val="362F2D"/>
              </a:solidFill>
              <a:latin typeface="Raleway" charset="0"/>
            </a:endParaRPr>
          </a:p>
          <a:p>
            <a:r>
              <a:rPr lang="nl-NL" b="1" dirty="0">
                <a:solidFill>
                  <a:srgbClr val="362F2D"/>
                </a:solidFill>
                <a:latin typeface="Raleway" charset="0"/>
                <a:hlinkClick r:id="rId4"/>
              </a:rPr>
              <a:t>asia@capaccioli.com</a:t>
            </a:r>
            <a:endParaRPr lang="nl-NL" dirty="0">
              <a:solidFill>
                <a:srgbClr val="362F2D"/>
              </a:solidFill>
              <a:latin typeface="Raleway" charset="0"/>
            </a:endParaRPr>
          </a:p>
          <a:p>
            <a:r>
              <a:rPr lang="nl-NL" b="1" dirty="0">
                <a:solidFill>
                  <a:srgbClr val="362F2D"/>
                </a:solidFill>
                <a:latin typeface="Raleway" charset="0"/>
              </a:rPr>
              <a:t>South America</a:t>
            </a:r>
          </a:p>
          <a:p>
            <a:r>
              <a:rPr lang="nl-NL" b="1" dirty="0">
                <a:solidFill>
                  <a:srgbClr val="362F2D"/>
                </a:solidFill>
                <a:latin typeface="Raleway" charset="0"/>
                <a:hlinkClick r:id="rId5"/>
              </a:rPr>
              <a:t>southamerica@capaccioli.com</a:t>
            </a:r>
            <a:endParaRPr lang="nl-NL" dirty="0">
              <a:solidFill>
                <a:srgbClr val="362F2D"/>
              </a:solidFill>
              <a:latin typeface="Raleway" charset="0"/>
            </a:endParaRPr>
          </a:p>
          <a:p>
            <a:r>
              <a:rPr lang="nl-NL" b="1" dirty="0" err="1">
                <a:solidFill>
                  <a:srgbClr val="362F2D"/>
                </a:solidFill>
                <a:latin typeface="Raleway" charset="0"/>
              </a:rPr>
              <a:t>Africa</a:t>
            </a:r>
            <a:endParaRPr lang="nl-NL" b="1" dirty="0">
              <a:solidFill>
                <a:srgbClr val="362F2D"/>
              </a:solidFill>
              <a:latin typeface="Raleway" charset="0"/>
            </a:endParaRPr>
          </a:p>
          <a:p>
            <a:r>
              <a:rPr lang="nl-NL" b="1" dirty="0">
                <a:solidFill>
                  <a:srgbClr val="362F2D"/>
                </a:solidFill>
                <a:latin typeface="Raleway" charset="0"/>
                <a:hlinkClick r:id="rId6"/>
              </a:rPr>
              <a:t>africa@capaccioli.com</a:t>
            </a:r>
            <a:endParaRPr lang="nl-NL" dirty="0">
              <a:solidFill>
                <a:srgbClr val="362F2D"/>
              </a:solidFill>
              <a:latin typeface="Raleway" charset="0"/>
            </a:endParaRPr>
          </a:p>
          <a:p>
            <a:r>
              <a:rPr lang="nl-NL" b="1" dirty="0">
                <a:solidFill>
                  <a:srgbClr val="362F2D"/>
                </a:solidFill>
                <a:latin typeface="Raleway" charset="0"/>
              </a:rPr>
              <a:t>Australia</a:t>
            </a:r>
          </a:p>
          <a:p>
            <a:r>
              <a:rPr lang="nl-NL" b="1" dirty="0">
                <a:solidFill>
                  <a:srgbClr val="362F2D"/>
                </a:solidFill>
                <a:latin typeface="Raleway" charset="0"/>
                <a:hlinkClick r:id="rId7"/>
              </a:rPr>
              <a:t>australia@capaccioli.com</a:t>
            </a:r>
            <a:endParaRPr lang="nl-NL" b="0" i="0" dirty="0">
              <a:solidFill>
                <a:srgbClr val="362F2D"/>
              </a:solidFill>
              <a:effectLst/>
              <a:latin typeface="Raleway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334279"/>
            <a:ext cx="3603199" cy="415382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7334" y="4858603"/>
            <a:ext cx="4020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Sales agent to the Benelux</a:t>
            </a:r>
            <a:r>
              <a:rPr lang="nl-NL"/>
              <a:t>, Germany</a:t>
            </a:r>
            <a:endParaRPr lang="nl-NL" dirty="0"/>
          </a:p>
          <a:p>
            <a:r>
              <a:rPr lang="nl-NL" dirty="0" err="1"/>
              <a:t>and</a:t>
            </a:r>
            <a:r>
              <a:rPr lang="nl-NL" dirty="0"/>
              <a:t> United </a:t>
            </a:r>
            <a:r>
              <a:rPr lang="nl-NL" dirty="0" err="1"/>
              <a:t>Kingdom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/>
              <a:t>Wouter van der Heide</a:t>
            </a:r>
          </a:p>
          <a:p>
            <a:r>
              <a:rPr lang="nl-NL" dirty="0"/>
              <a:t>+31 (0) 637696833</a:t>
            </a:r>
          </a:p>
        </p:txBody>
      </p:sp>
    </p:spTree>
    <p:extLst>
      <p:ext uri="{BB962C8B-B14F-4D97-AF65-F5344CB8AC3E}">
        <p14:creationId xmlns:p14="http://schemas.microsoft.com/office/powerpoint/2010/main" val="18220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Capaccioli</a:t>
            </a:r>
            <a:r>
              <a:rPr lang="nl-NL" dirty="0" smtClean="0"/>
              <a:t>: </a:t>
            </a:r>
            <a:r>
              <a:rPr lang="nl-NL" dirty="0"/>
              <a:t>Roller Mill – LS Series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598114"/>
            <a:ext cx="5348153" cy="401111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305266" y="1598114"/>
            <a:ext cx="3639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The roller </a:t>
            </a:r>
            <a:r>
              <a:rPr lang="nl-NL" dirty="0" err="1"/>
              <a:t>mill</a:t>
            </a:r>
            <a:r>
              <a:rPr lang="nl-NL" dirty="0"/>
              <a:t> is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 smtClean="0"/>
              <a:t>work</a:t>
            </a:r>
            <a:endParaRPr lang="nl-NL" dirty="0" smtClean="0"/>
          </a:p>
          <a:p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/>
              <a:t>clay</a:t>
            </a:r>
            <a:r>
              <a:rPr lang="nl-NL" dirty="0"/>
              <a:t> </a:t>
            </a:r>
            <a:r>
              <a:rPr lang="nl-NL" dirty="0" err="1"/>
              <a:t>particles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dimensions</a:t>
            </a:r>
            <a:r>
              <a:rPr lang="nl-NL" dirty="0" smtClean="0"/>
              <a:t> </a:t>
            </a:r>
            <a:r>
              <a:rPr lang="nl-NL" dirty="0"/>
              <a:t>of few millimeters.</a:t>
            </a:r>
          </a:p>
        </p:txBody>
      </p:sp>
    </p:spTree>
    <p:extLst>
      <p:ext uri="{BB962C8B-B14F-4D97-AF65-F5344CB8AC3E}">
        <p14:creationId xmlns:p14="http://schemas.microsoft.com/office/powerpoint/2010/main" val="560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Capaccioli</a:t>
            </a:r>
            <a:r>
              <a:rPr lang="nl-NL" dirty="0" smtClean="0"/>
              <a:t>: </a:t>
            </a:r>
            <a:r>
              <a:rPr lang="nl-NL" dirty="0"/>
              <a:t>Roller Mill – LF Series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399"/>
            <a:ext cx="5464159" cy="411633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469039" y="1930399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The </a:t>
            </a:r>
            <a:r>
              <a:rPr lang="nl-NL" dirty="0" err="1"/>
              <a:t>fast</a:t>
            </a:r>
            <a:r>
              <a:rPr lang="nl-NL" dirty="0"/>
              <a:t> roller </a:t>
            </a:r>
            <a:r>
              <a:rPr lang="nl-NL" dirty="0" err="1"/>
              <a:t>mill</a:t>
            </a:r>
            <a:r>
              <a:rPr lang="nl-NL" dirty="0"/>
              <a:t> </a:t>
            </a:r>
            <a:r>
              <a:rPr lang="nl-NL" dirty="0" err="1"/>
              <a:t>refines</a:t>
            </a:r>
            <a:r>
              <a:rPr lang="nl-NL" dirty="0"/>
              <a:t> </a:t>
            </a:r>
            <a:r>
              <a:rPr lang="nl-NL" dirty="0" err="1"/>
              <a:t>clay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/>
              <a:t>very</a:t>
            </a:r>
            <a:r>
              <a:rPr lang="nl-NL" dirty="0"/>
              <a:t> small </a:t>
            </a:r>
            <a:r>
              <a:rPr lang="nl-NL" dirty="0" err="1"/>
              <a:t>particles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6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3164"/>
          </a:xfrm>
        </p:spPr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700" dirty="0" err="1"/>
              <a:t>an</a:t>
            </a:r>
            <a:r>
              <a:rPr lang="nl-NL" sz="2700" dirty="0"/>
              <a:t> </a:t>
            </a:r>
            <a:r>
              <a:rPr lang="nl-NL" sz="2700" dirty="0" err="1"/>
              <a:t>Italian</a:t>
            </a:r>
            <a:r>
              <a:rPr lang="nl-NL" sz="2700" dirty="0"/>
              <a:t> family-</a:t>
            </a:r>
            <a:r>
              <a:rPr lang="nl-NL" sz="2700" dirty="0" err="1"/>
              <a:t>owned</a:t>
            </a:r>
            <a:r>
              <a:rPr lang="nl-NL" sz="2700" dirty="0"/>
              <a:t> company</a:t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it-IT" sz="2400" b="1" dirty="0"/>
              <a:t>CAPACCIOLI s.r.l. </a:t>
            </a:r>
            <a:br>
              <a:rPr lang="it-IT" sz="2400" b="1" dirty="0"/>
            </a:br>
            <a:r>
              <a:rPr lang="it-IT" sz="2400" dirty="0"/>
              <a:t>Via Piave, 51 - 53048 Sinalunga (SIENA) - ITALY </a:t>
            </a:r>
            <a:br>
              <a:rPr lang="it-IT" sz="2400" dirty="0"/>
            </a:br>
            <a:r>
              <a:rPr lang="it-IT" sz="2400" dirty="0" err="1"/>
              <a:t>Tel</a:t>
            </a:r>
            <a:r>
              <a:rPr lang="it-IT" sz="2400" dirty="0"/>
              <a:t> +39.0577.679296 - Fax +39.0577.678218 </a:t>
            </a:r>
            <a:br>
              <a:rPr lang="it-IT" sz="2400" dirty="0"/>
            </a:br>
            <a:r>
              <a:rPr lang="it-IT" sz="2400" dirty="0" err="1"/>
              <a:t>mec@capaccioli.com</a:t>
            </a:r>
            <a:r>
              <a:rPr lang="it-IT" sz="2400" dirty="0"/>
              <a:t> - P.IVA 00127270528 </a:t>
            </a:r>
            <a:br>
              <a:rPr lang="it-IT" sz="2400" dirty="0"/>
            </a:br>
            <a:r>
              <a:rPr lang="it-IT" sz="2400" dirty="0"/>
              <a:t>N. REA 64163 </a:t>
            </a:r>
            <a:br>
              <a:rPr lang="it-IT" sz="2400" dirty="0"/>
            </a:br>
            <a:r>
              <a:rPr lang="it-IT" sz="2400" dirty="0" err="1"/>
              <a:t>Fully</a:t>
            </a:r>
            <a:r>
              <a:rPr lang="it-IT" sz="2400" dirty="0"/>
              <a:t> </a:t>
            </a:r>
            <a:r>
              <a:rPr lang="it-IT" sz="2400" dirty="0" err="1"/>
              <a:t>paid</a:t>
            </a:r>
            <a:r>
              <a:rPr lang="it-IT" sz="2400" dirty="0"/>
              <a:t>-up share capital 1.000.000 euro</a:t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/>
              <a:t>CAPACCIOLIMPIANTI s.r.l. </a:t>
            </a:r>
            <a:br>
              <a:rPr lang="it-IT" sz="2400" b="1" dirty="0"/>
            </a:br>
            <a:r>
              <a:rPr lang="it-IT" sz="2400" dirty="0"/>
              <a:t>Via Piave, 51 - 53048 Sinalunga (SIENA) - ITALY </a:t>
            </a:r>
            <a:br>
              <a:rPr lang="it-IT" sz="2400" dirty="0"/>
            </a:br>
            <a:r>
              <a:rPr lang="it-IT" sz="2400" dirty="0" err="1"/>
              <a:t>Tel</a:t>
            </a:r>
            <a:r>
              <a:rPr lang="it-IT" sz="2400" dirty="0"/>
              <a:t> +39.0577.679296 - Fax +39.0577.678218 </a:t>
            </a:r>
            <a:br>
              <a:rPr lang="it-IT" sz="2400" dirty="0"/>
            </a:br>
            <a:r>
              <a:rPr lang="it-IT" sz="2400" dirty="0" err="1"/>
              <a:t>mec@capaccioli.com</a:t>
            </a:r>
            <a:r>
              <a:rPr lang="it-IT" sz="2400" dirty="0"/>
              <a:t> - P.IVA 01001390523 </a:t>
            </a:r>
            <a:br>
              <a:rPr lang="it-IT" sz="2400" dirty="0"/>
            </a:br>
            <a:r>
              <a:rPr lang="it-IT" sz="2400" dirty="0"/>
              <a:t>N. REA 112925 </a:t>
            </a:r>
            <a:br>
              <a:rPr lang="it-IT" sz="2400" dirty="0"/>
            </a:br>
            <a:r>
              <a:rPr lang="it-IT" sz="2400" dirty="0"/>
              <a:t>Share capital 100.000 euro</a:t>
            </a:r>
            <a:br>
              <a:rPr lang="it-IT" sz="24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96" y="1803400"/>
            <a:ext cx="4901252" cy="44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3164"/>
          </a:xfrm>
        </p:spPr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700" dirty="0" err="1"/>
              <a:t>an</a:t>
            </a:r>
            <a:r>
              <a:rPr lang="nl-NL" sz="2700" dirty="0"/>
              <a:t> </a:t>
            </a:r>
            <a:r>
              <a:rPr lang="nl-NL" sz="2700" dirty="0" err="1"/>
              <a:t>Italian</a:t>
            </a:r>
            <a:r>
              <a:rPr lang="nl-NL" sz="2700" dirty="0"/>
              <a:t> family-</a:t>
            </a:r>
            <a:r>
              <a:rPr lang="nl-NL" sz="2700" dirty="0" err="1"/>
              <a:t>owned</a:t>
            </a:r>
            <a:r>
              <a:rPr lang="nl-NL" sz="2700" dirty="0"/>
              <a:t> company</a:t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33516"/>
            <a:ext cx="4331394" cy="39646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6" y="2033516"/>
            <a:ext cx="4287861" cy="27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800" dirty="0"/>
              <a:t>Flemings </a:t>
            </a:r>
            <a:r>
              <a:rPr lang="nl-NL" sz="2800" dirty="0" err="1"/>
              <a:t>Fireclay</a:t>
            </a:r>
            <a:r>
              <a:rPr lang="nl-NL" sz="2800" dirty="0"/>
              <a:t> Manufacturing (Ireland)</a:t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2" y="1270001"/>
            <a:ext cx="3966380" cy="28672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94" y="1292088"/>
            <a:ext cx="4408796" cy="34169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2" y="4359652"/>
            <a:ext cx="3202104" cy="24015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98" y="4819693"/>
            <a:ext cx="2529543" cy="18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800" dirty="0" err="1"/>
              <a:t>Maestrale</a:t>
            </a:r>
            <a:r>
              <a:rPr lang="nl-NL" sz="2800" dirty="0"/>
              <a:t> </a:t>
            </a:r>
            <a:r>
              <a:rPr lang="nl-NL" sz="2800" dirty="0" err="1"/>
              <a:t>S.r.l</a:t>
            </a:r>
            <a:r>
              <a:rPr lang="nl-NL" sz="2800" dirty="0"/>
              <a:t>. (Italy)</a:t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" y="1270000"/>
            <a:ext cx="3123668" cy="24190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19" y="1269830"/>
            <a:ext cx="3817015" cy="241918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" y="3862317"/>
            <a:ext cx="3621396" cy="279933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62" y="4022136"/>
            <a:ext cx="3487572" cy="26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800" dirty="0" err="1"/>
              <a:t>Pratigliolmi</a:t>
            </a:r>
            <a:r>
              <a:rPr lang="nl-NL" sz="2800" dirty="0"/>
              <a:t> – </a:t>
            </a:r>
            <a:r>
              <a:rPr lang="nl-NL" sz="2800" dirty="0" err="1"/>
              <a:t>Cotto</a:t>
            </a:r>
            <a:r>
              <a:rPr lang="nl-NL" sz="2800" dirty="0"/>
              <a:t> </a:t>
            </a:r>
            <a:r>
              <a:rPr lang="nl-NL" sz="2800" dirty="0" err="1"/>
              <a:t>Nobile</a:t>
            </a:r>
            <a:r>
              <a:rPr lang="nl-NL" sz="2800" dirty="0"/>
              <a:t> di </a:t>
            </a:r>
            <a:r>
              <a:rPr lang="nl-NL" sz="2800" dirty="0" err="1"/>
              <a:t>Toscana</a:t>
            </a:r>
            <a:r>
              <a:rPr lang="nl-NL" sz="2800" dirty="0"/>
              <a:t> (Italy)</a:t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1706729"/>
            <a:ext cx="5630460" cy="37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800" dirty="0" err="1"/>
              <a:t>Latest</a:t>
            </a:r>
            <a:r>
              <a:rPr lang="nl-NL" sz="2800" dirty="0"/>
              <a:t> </a:t>
            </a:r>
            <a:r>
              <a:rPr lang="nl-NL" sz="2800" dirty="0" err="1"/>
              <a:t>constructions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77334" y="1270000"/>
            <a:ext cx="91217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ZUMRUT (TURKEY)</a:t>
            </a:r>
            <a:r>
              <a:rPr lang="nl-NL" dirty="0"/>
              <a:t> New plant </a:t>
            </a:r>
            <a:r>
              <a:rPr lang="nl-NL" dirty="0" err="1"/>
              <a:t>for</a:t>
            </a:r>
            <a:r>
              <a:rPr lang="nl-NL" dirty="0"/>
              <a:t> 750 ton/</a:t>
            </a:r>
            <a:r>
              <a:rPr lang="nl-NL" dirty="0" err="1"/>
              <a:t>day</a:t>
            </a:r>
            <a:r>
              <a:rPr lang="nl-NL" dirty="0"/>
              <a:t> of </a:t>
            </a:r>
            <a:r>
              <a:rPr lang="nl-NL" dirty="0" err="1"/>
              <a:t>Hollow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CONDOR Ultra </a:t>
            </a:r>
            <a:r>
              <a:rPr lang="nl-NL" dirty="0" err="1"/>
              <a:t>Fast</a:t>
            </a:r>
            <a:r>
              <a:rPr lang="nl-NL" dirty="0"/>
              <a:t> </a:t>
            </a:r>
            <a:r>
              <a:rPr lang="nl-NL" dirty="0" err="1"/>
              <a:t>Dryer</a:t>
            </a:r>
            <a:endParaRPr lang="nl-NL" dirty="0"/>
          </a:p>
          <a:p>
            <a:r>
              <a:rPr lang="nl-NL" b="1" dirty="0"/>
              <a:t>AYDIN TUGLA (TURKEY)</a:t>
            </a:r>
            <a:r>
              <a:rPr lang="nl-NL" dirty="0"/>
              <a:t> New plant </a:t>
            </a:r>
            <a:r>
              <a:rPr lang="nl-NL" dirty="0" err="1"/>
              <a:t>for</a:t>
            </a:r>
            <a:r>
              <a:rPr lang="nl-NL" dirty="0"/>
              <a:t> 750 ton/</a:t>
            </a:r>
            <a:r>
              <a:rPr lang="nl-NL" dirty="0" err="1"/>
              <a:t>day</a:t>
            </a:r>
            <a:r>
              <a:rPr lang="nl-NL" dirty="0"/>
              <a:t> of </a:t>
            </a:r>
            <a:r>
              <a:rPr lang="nl-NL" dirty="0" err="1"/>
              <a:t>Hollow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CONDOR Ultra </a:t>
            </a:r>
            <a:r>
              <a:rPr lang="nl-NL" dirty="0" err="1"/>
              <a:t>Fast</a:t>
            </a:r>
            <a:r>
              <a:rPr lang="nl-NL" dirty="0"/>
              <a:t> </a:t>
            </a:r>
            <a:r>
              <a:rPr lang="nl-NL" dirty="0" err="1"/>
              <a:t>Dryer</a:t>
            </a:r>
            <a:endParaRPr lang="nl-NL" dirty="0"/>
          </a:p>
          <a:p>
            <a:r>
              <a:rPr lang="nl-NL" b="1" dirty="0"/>
              <a:t>EJDER (TURKEY)</a:t>
            </a:r>
            <a:r>
              <a:rPr lang="nl-NL" dirty="0"/>
              <a:t> New plant </a:t>
            </a:r>
            <a:r>
              <a:rPr lang="nl-NL" dirty="0" err="1"/>
              <a:t>for</a:t>
            </a:r>
            <a:r>
              <a:rPr lang="nl-NL" dirty="0"/>
              <a:t> 750 ton/</a:t>
            </a:r>
            <a:r>
              <a:rPr lang="nl-NL" dirty="0" err="1"/>
              <a:t>day</a:t>
            </a:r>
            <a:r>
              <a:rPr lang="nl-NL" dirty="0"/>
              <a:t> of </a:t>
            </a:r>
            <a:r>
              <a:rPr lang="nl-NL" dirty="0" err="1"/>
              <a:t>Hollow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CONDOR Ultra </a:t>
            </a:r>
            <a:r>
              <a:rPr lang="nl-NL" dirty="0" err="1"/>
              <a:t>Fast</a:t>
            </a:r>
            <a:r>
              <a:rPr lang="nl-NL" dirty="0"/>
              <a:t> </a:t>
            </a:r>
            <a:r>
              <a:rPr lang="nl-NL" dirty="0" err="1"/>
              <a:t>Dryer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5</a:t>
            </a:r>
            <a:r>
              <a:rPr lang="nl-NL" b="1" baseline="30000" dirty="0"/>
              <a:t>th</a:t>
            </a:r>
            <a:r>
              <a:rPr lang="nl-NL" b="1" dirty="0"/>
              <a:t> ELEMENTH (RUSSIA)</a:t>
            </a:r>
            <a:r>
              <a:rPr lang="nl-NL" dirty="0"/>
              <a:t> </a:t>
            </a:r>
            <a:r>
              <a:rPr lang="nl-NL" dirty="0" err="1"/>
              <a:t>Kiln</a:t>
            </a:r>
            <a:r>
              <a:rPr lang="nl-NL" dirty="0"/>
              <a:t> Upgrade</a:t>
            </a:r>
          </a:p>
          <a:p>
            <a:endParaRPr lang="nl-NL" dirty="0"/>
          </a:p>
          <a:p>
            <a:r>
              <a:rPr lang="nl-NL" b="1" dirty="0"/>
              <a:t>SHUANGYASHAN ORIENTAL WALL MATERIAL GROUP CO., LTD</a:t>
            </a:r>
            <a:r>
              <a:rPr lang="nl-NL" dirty="0"/>
              <a:t> </a:t>
            </a:r>
            <a:r>
              <a:rPr lang="nl-NL" b="1" dirty="0"/>
              <a:t>(CHINA) </a:t>
            </a:r>
            <a:r>
              <a:rPr lang="nl-NL" dirty="0"/>
              <a:t>New </a:t>
            </a:r>
            <a:r>
              <a:rPr lang="nl-NL" dirty="0" err="1"/>
              <a:t>Kiln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KILSAN SA (TURKEY)</a:t>
            </a:r>
            <a:r>
              <a:rPr lang="nl-NL" dirty="0"/>
              <a:t> </a:t>
            </a:r>
            <a:r>
              <a:rPr lang="nl-NL" dirty="0" err="1"/>
              <a:t>Cutting</a:t>
            </a:r>
            <a:r>
              <a:rPr lang="nl-NL" dirty="0"/>
              <a:t> line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dryer</a:t>
            </a:r>
            <a:r>
              <a:rPr lang="nl-NL" dirty="0"/>
              <a:t> </a:t>
            </a:r>
            <a:r>
              <a:rPr lang="nl-NL" dirty="0" err="1"/>
              <a:t>loading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robot</a:t>
            </a:r>
          </a:p>
          <a:p>
            <a:r>
              <a:rPr lang="nl-NL" b="1" dirty="0"/>
              <a:t>KILSAN SA (TURKEY)</a:t>
            </a:r>
            <a:r>
              <a:rPr lang="nl-NL" dirty="0"/>
              <a:t> Complete </a:t>
            </a:r>
            <a:r>
              <a:rPr lang="nl-NL" dirty="0" err="1"/>
              <a:t>unloading</a:t>
            </a:r>
            <a:r>
              <a:rPr lang="nl-NL" dirty="0"/>
              <a:t> line</a:t>
            </a:r>
          </a:p>
          <a:p>
            <a:r>
              <a:rPr lang="nl-NL" b="1" dirty="0"/>
              <a:t>KILSAN SA (TURKEY) </a:t>
            </a:r>
            <a:r>
              <a:rPr lang="nl-NL" dirty="0" err="1"/>
              <a:t>Extruder</a:t>
            </a:r>
            <a:r>
              <a:rPr lang="nl-NL" dirty="0"/>
              <a:t> 650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extrusion</a:t>
            </a:r>
            <a:r>
              <a:rPr lang="nl-NL" dirty="0"/>
              <a:t> line </a:t>
            </a:r>
            <a:r>
              <a:rPr lang="nl-NL" dirty="0" err="1"/>
              <a:t>renovation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SARL BRIQUETERIE ZENATA (ALGERIA)</a:t>
            </a:r>
            <a:r>
              <a:rPr lang="nl-NL" dirty="0"/>
              <a:t> </a:t>
            </a:r>
            <a:r>
              <a:rPr lang="nl-NL" dirty="0" err="1"/>
              <a:t>Dryer</a:t>
            </a:r>
            <a:r>
              <a:rPr lang="nl-NL" dirty="0"/>
              <a:t> extension</a:t>
            </a:r>
          </a:p>
          <a:p>
            <a:r>
              <a:rPr lang="nl-NL" b="1" dirty="0"/>
              <a:t>SARL BRIQUETERIE ZENATA (ALGERIA)</a:t>
            </a:r>
            <a:r>
              <a:rPr lang="nl-NL" dirty="0"/>
              <a:t> Complete plant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bricks</a:t>
            </a:r>
            <a:r>
              <a:rPr lang="nl-NL" dirty="0"/>
              <a:t> 280.000 ton/</a:t>
            </a:r>
            <a:r>
              <a:rPr lang="nl-NL" dirty="0" err="1"/>
              <a:t>year</a:t>
            </a:r>
            <a:endParaRPr lang="nl-NL" dirty="0"/>
          </a:p>
          <a:p>
            <a:r>
              <a:rPr lang="nl-NL" b="1" dirty="0"/>
              <a:t>SARL BRIQUETERIE TAFNA (ALGERIA)</a:t>
            </a:r>
            <a:r>
              <a:rPr lang="nl-NL" dirty="0"/>
              <a:t> N.2 </a:t>
            </a:r>
            <a:r>
              <a:rPr lang="nl-NL" dirty="0" err="1"/>
              <a:t>Unloading</a:t>
            </a:r>
            <a:r>
              <a:rPr lang="nl-NL" dirty="0"/>
              <a:t> </a:t>
            </a:r>
            <a:r>
              <a:rPr lang="nl-NL" dirty="0" err="1"/>
              <a:t>lines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strapping</a:t>
            </a:r>
            <a:endParaRPr lang="nl-NL" dirty="0"/>
          </a:p>
          <a:p>
            <a:r>
              <a:rPr lang="nl-NL" b="1" dirty="0"/>
              <a:t>SARL BRIQUETERIE BANOU MESSAUD (ALGERIA) </a:t>
            </a:r>
            <a:r>
              <a:rPr lang="nl-NL" dirty="0"/>
              <a:t>Plant 400.000 ton/</a:t>
            </a:r>
            <a:r>
              <a:rPr lang="nl-NL" dirty="0" err="1"/>
              <a:t>year</a:t>
            </a:r>
            <a:endParaRPr lang="nl-NL" dirty="0"/>
          </a:p>
          <a:p>
            <a:r>
              <a:rPr lang="nl-NL" b="1" dirty="0"/>
              <a:t>SARL BRIQUETERIE NAILI (ALGERIA)</a:t>
            </a:r>
            <a:r>
              <a:rPr lang="nl-NL" dirty="0"/>
              <a:t> Plant 200.00 ton/</a:t>
            </a:r>
            <a:r>
              <a:rPr lang="nl-NL" dirty="0" err="1"/>
              <a:t>year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5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800" dirty="0" err="1"/>
              <a:t>Latest</a:t>
            </a:r>
            <a:r>
              <a:rPr lang="nl-NL" sz="2800" dirty="0"/>
              <a:t> </a:t>
            </a:r>
            <a:r>
              <a:rPr lang="nl-NL" sz="2800" dirty="0" err="1"/>
              <a:t>constructions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77334" y="1270000"/>
            <a:ext cx="740459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OUARSENIS (ALGERIA)</a:t>
            </a:r>
            <a:r>
              <a:rPr lang="nl-NL" dirty="0"/>
              <a:t> </a:t>
            </a:r>
            <a:r>
              <a:rPr lang="nl-NL" dirty="0" err="1"/>
              <a:t>Bundles</a:t>
            </a:r>
            <a:r>
              <a:rPr lang="nl-NL" dirty="0"/>
              <a:t>’ </a:t>
            </a:r>
            <a:r>
              <a:rPr lang="nl-NL" dirty="0" err="1"/>
              <a:t>Unloading</a:t>
            </a:r>
            <a:r>
              <a:rPr lang="nl-NL" dirty="0"/>
              <a:t> system</a:t>
            </a:r>
          </a:p>
          <a:p>
            <a:r>
              <a:rPr lang="nl-NL" b="1" dirty="0"/>
              <a:t>ATTIA SALAH (ALGERIA)</a:t>
            </a:r>
            <a:r>
              <a:rPr lang="nl-NL" dirty="0"/>
              <a:t> </a:t>
            </a:r>
            <a:r>
              <a:rPr lang="nl-NL" dirty="0" err="1"/>
              <a:t>Bundles</a:t>
            </a:r>
            <a:r>
              <a:rPr lang="nl-NL" dirty="0"/>
              <a:t>’ </a:t>
            </a:r>
            <a:r>
              <a:rPr lang="nl-NL" dirty="0" err="1"/>
              <a:t>Unloading</a:t>
            </a:r>
            <a:r>
              <a:rPr lang="nl-NL" dirty="0"/>
              <a:t> system</a:t>
            </a:r>
          </a:p>
          <a:p>
            <a:r>
              <a:rPr lang="nl-NL" b="1" dirty="0"/>
              <a:t>HEUMIS (ALGERIA)</a:t>
            </a:r>
            <a:r>
              <a:rPr lang="nl-NL" dirty="0"/>
              <a:t> </a:t>
            </a:r>
            <a:r>
              <a:rPr lang="nl-NL" dirty="0" err="1"/>
              <a:t>Bundles</a:t>
            </a:r>
            <a:r>
              <a:rPr lang="nl-NL" dirty="0"/>
              <a:t>’ </a:t>
            </a:r>
            <a:r>
              <a:rPr lang="nl-NL" dirty="0" err="1"/>
              <a:t>Unloading</a:t>
            </a:r>
            <a:r>
              <a:rPr lang="nl-NL" dirty="0"/>
              <a:t> system</a:t>
            </a:r>
          </a:p>
          <a:p>
            <a:endParaRPr lang="nl-NL" dirty="0"/>
          </a:p>
          <a:p>
            <a:r>
              <a:rPr lang="nl-NL" b="1" dirty="0"/>
              <a:t>MOCCIA (ITALY)</a:t>
            </a:r>
            <a:r>
              <a:rPr lang="nl-NL" dirty="0"/>
              <a:t> </a:t>
            </a:r>
            <a:r>
              <a:rPr lang="nl-NL" dirty="0" err="1"/>
              <a:t>Automatisms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cutting</a:t>
            </a:r>
            <a:r>
              <a:rPr lang="nl-NL" dirty="0"/>
              <a:t>, </a:t>
            </a:r>
            <a:r>
              <a:rPr lang="nl-NL" dirty="0" err="1"/>
              <a:t>dryer</a:t>
            </a:r>
            <a:r>
              <a:rPr lang="nl-NL" dirty="0"/>
              <a:t> </a:t>
            </a:r>
            <a:r>
              <a:rPr lang="nl-NL" dirty="0" err="1"/>
              <a:t>loading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unloading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LA BRIQUE TUNISIENNE (TUNISIA) </a:t>
            </a:r>
            <a:r>
              <a:rPr lang="nl-NL" dirty="0"/>
              <a:t>N.2 </a:t>
            </a:r>
            <a:r>
              <a:rPr lang="nl-NL" dirty="0" err="1"/>
              <a:t>Unloading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  <a:p>
            <a:r>
              <a:rPr lang="nl-NL" b="1" dirty="0"/>
              <a:t>LA BRIQUE TUNISIENNE (TUNISIA)</a:t>
            </a:r>
            <a:r>
              <a:rPr lang="nl-NL" dirty="0"/>
              <a:t> </a:t>
            </a:r>
            <a:r>
              <a:rPr lang="nl-NL" dirty="0" err="1"/>
              <a:t>Kiln</a:t>
            </a:r>
            <a:r>
              <a:rPr lang="nl-NL" dirty="0"/>
              <a:t> 1 </a:t>
            </a:r>
            <a:r>
              <a:rPr lang="nl-NL" dirty="0" err="1"/>
              <a:t>renovation</a:t>
            </a:r>
            <a:endParaRPr lang="nl-NL" dirty="0"/>
          </a:p>
          <a:p>
            <a:r>
              <a:rPr lang="nl-NL" b="1" dirty="0"/>
              <a:t>LA BRIQUE TUNISIENNE (TUNISIA)</a:t>
            </a:r>
            <a:r>
              <a:rPr lang="nl-NL" dirty="0"/>
              <a:t> </a:t>
            </a:r>
            <a:r>
              <a:rPr lang="nl-NL" dirty="0" err="1"/>
              <a:t>Kiln</a:t>
            </a:r>
            <a:r>
              <a:rPr lang="nl-NL" dirty="0"/>
              <a:t> 2 </a:t>
            </a:r>
            <a:r>
              <a:rPr lang="nl-NL" dirty="0" err="1"/>
              <a:t>renovation</a:t>
            </a:r>
            <a:endParaRPr lang="nl-NL" dirty="0"/>
          </a:p>
          <a:p>
            <a:r>
              <a:rPr lang="nl-NL" b="1" dirty="0"/>
              <a:t>LA BRIQUE TUNISIENNE (TUNISIA)</a:t>
            </a:r>
            <a:r>
              <a:rPr lang="nl-NL" dirty="0"/>
              <a:t> </a:t>
            </a:r>
            <a:r>
              <a:rPr lang="nl-NL" dirty="0" err="1"/>
              <a:t>Dryer</a:t>
            </a:r>
            <a:r>
              <a:rPr lang="nl-NL" dirty="0"/>
              <a:t> </a:t>
            </a:r>
            <a:r>
              <a:rPr lang="nl-NL" dirty="0" err="1"/>
              <a:t>renovation</a:t>
            </a:r>
            <a:endParaRPr lang="nl-NL" dirty="0"/>
          </a:p>
          <a:p>
            <a:r>
              <a:rPr lang="nl-NL" b="1" dirty="0"/>
              <a:t>LA BRIQUE TUNISIENNE (TUNISIA)</a:t>
            </a:r>
            <a:r>
              <a:rPr lang="nl-NL" dirty="0"/>
              <a:t> Disintegrator LD1208</a:t>
            </a:r>
          </a:p>
          <a:p>
            <a:r>
              <a:rPr lang="nl-NL" b="1" dirty="0"/>
              <a:t>LA BRIQUE TUNISIENNE (TUNISIA)</a:t>
            </a:r>
            <a:r>
              <a:rPr lang="nl-NL" dirty="0"/>
              <a:t> Bucket </a:t>
            </a:r>
            <a:r>
              <a:rPr lang="nl-NL" dirty="0" err="1"/>
              <a:t>excavator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EL KHAYATT (KSA)</a:t>
            </a:r>
            <a:r>
              <a:rPr lang="nl-NL" dirty="0"/>
              <a:t> </a:t>
            </a:r>
            <a:r>
              <a:rPr lang="nl-NL" dirty="0" err="1"/>
              <a:t>Kiln</a:t>
            </a:r>
            <a:r>
              <a:rPr lang="nl-NL" dirty="0"/>
              <a:t> 4 </a:t>
            </a:r>
            <a:r>
              <a:rPr lang="nl-NL" dirty="0" err="1"/>
              <a:t>renovation</a:t>
            </a:r>
            <a:endParaRPr lang="nl-NL" dirty="0"/>
          </a:p>
          <a:p>
            <a:r>
              <a:rPr lang="nl-NL" b="1" dirty="0"/>
              <a:t>EL KHAYATT (KSA) </a:t>
            </a:r>
            <a:r>
              <a:rPr lang="nl-NL" dirty="0" err="1"/>
              <a:t>Kiln</a:t>
            </a:r>
            <a:r>
              <a:rPr lang="nl-NL" dirty="0"/>
              <a:t> 3 </a:t>
            </a:r>
            <a:r>
              <a:rPr lang="nl-NL" dirty="0" err="1"/>
              <a:t>renovation</a:t>
            </a:r>
            <a:endParaRPr lang="nl-NL" dirty="0"/>
          </a:p>
          <a:p>
            <a:r>
              <a:rPr lang="nl-NL" b="1" dirty="0"/>
              <a:t>EL KHAYATT (KSA) </a:t>
            </a:r>
            <a:r>
              <a:rPr lang="nl-NL" dirty="0"/>
              <a:t>New </a:t>
            </a:r>
            <a:r>
              <a:rPr lang="nl-NL" dirty="0" err="1"/>
              <a:t>unloading</a:t>
            </a:r>
            <a:r>
              <a:rPr lang="nl-NL" dirty="0"/>
              <a:t> </a:t>
            </a:r>
            <a:r>
              <a:rPr lang="nl-NL" dirty="0" err="1"/>
              <a:t>lines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9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800" dirty="0" err="1"/>
              <a:t>Latest</a:t>
            </a:r>
            <a:r>
              <a:rPr lang="nl-NL" sz="2800" dirty="0"/>
              <a:t> </a:t>
            </a:r>
            <a:r>
              <a:rPr lang="nl-NL" sz="2800" dirty="0" err="1"/>
              <a:t>constructions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77334" y="1270000"/>
            <a:ext cx="9258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b="1" dirty="0"/>
              <a:t>CERSANIT ROMANIA SA (ROMANIA) </a:t>
            </a:r>
            <a:r>
              <a:rPr lang="nl-NL" dirty="0"/>
              <a:t>Complete plant </a:t>
            </a:r>
            <a:r>
              <a:rPr lang="nl-NL" dirty="0" err="1"/>
              <a:t>clay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chamotte </a:t>
            </a:r>
            <a:r>
              <a:rPr lang="nl-NL" dirty="0" err="1"/>
              <a:t>milling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BRISTILE (AUSTRALIA) </a:t>
            </a:r>
            <a:r>
              <a:rPr lang="nl-NL" dirty="0" err="1"/>
              <a:t>Machinery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accessories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clay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</a:t>
            </a:r>
            <a:r>
              <a:rPr lang="nl-NL" dirty="0" err="1"/>
              <a:t>plants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BALTKERMIKA (RUSSIA) </a:t>
            </a:r>
            <a:r>
              <a:rPr lang="nl-NL" dirty="0" err="1"/>
              <a:t>Clay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</a:t>
            </a:r>
            <a:r>
              <a:rPr lang="nl-NL" dirty="0" err="1"/>
              <a:t>machinery</a:t>
            </a:r>
            <a:endParaRPr lang="nl-NL" dirty="0"/>
          </a:p>
          <a:p>
            <a:r>
              <a:rPr lang="nl-NL" b="1" dirty="0"/>
              <a:t>TORGOVI DOM (RUSSIA) </a:t>
            </a:r>
            <a:r>
              <a:rPr lang="nl-NL" dirty="0"/>
              <a:t>Bucket </a:t>
            </a:r>
            <a:r>
              <a:rPr lang="nl-NL" dirty="0" err="1"/>
              <a:t>excavator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5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 err="1">
                <a:solidFill>
                  <a:srgbClr val="362F2D"/>
                </a:solidFill>
                <a:latin typeface="Raleway" charset="0"/>
              </a:rPr>
              <a:t>Capaccioli</a:t>
            </a: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>: </a:t>
            </a:r>
            <a:r>
              <a:rPr lang="nl-NL" sz="2700" dirty="0"/>
              <a:t>Complete </a:t>
            </a:r>
            <a:r>
              <a:rPr lang="nl-NL" sz="2700" dirty="0" err="1"/>
              <a:t>plants</a:t>
            </a:r>
            <a:r>
              <a:rPr lang="nl-NL" sz="2700" dirty="0"/>
              <a:t/>
            </a:r>
            <a:br>
              <a:rPr lang="nl-NL" sz="2700" dirty="0"/>
            </a:br>
            <a:r>
              <a:rPr lang="nl-NL" sz="2700" dirty="0"/>
              <a:t/>
            </a:r>
            <a:br>
              <a:rPr lang="nl-NL" sz="27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>
                <a:solidFill>
                  <a:srgbClr val="362F2D"/>
                </a:solidFill>
                <a:latin typeface="Raleway" charset="0"/>
              </a:rPr>
              <a:t/>
            </a:r>
            <a:br>
              <a:rPr lang="nl-NL" sz="2800" dirty="0">
                <a:solidFill>
                  <a:srgbClr val="362F2D"/>
                </a:solidFill>
                <a:latin typeface="Raleway" charset="0"/>
              </a:rPr>
            </a:b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0" y="46461"/>
            <a:ext cx="3378832" cy="56313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77334" y="1270000"/>
            <a:ext cx="9258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b="1" dirty="0" err="1"/>
              <a:t>Ceramica</a:t>
            </a:r>
            <a:r>
              <a:rPr lang="nl-NL" b="1" dirty="0"/>
              <a:t> S.A., Iasi (Romania)</a:t>
            </a:r>
            <a:r>
              <a:rPr lang="nl-NL" dirty="0"/>
              <a:t> Complete </a:t>
            </a:r>
            <a:r>
              <a:rPr lang="nl-NL" dirty="0" err="1"/>
              <a:t>robotic</a:t>
            </a:r>
            <a:r>
              <a:rPr lang="nl-NL" dirty="0"/>
              <a:t> plant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hollow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of 750 ton/</a:t>
            </a:r>
            <a:r>
              <a:rPr lang="nl-NL" dirty="0" err="1"/>
              <a:t>day</a:t>
            </a:r>
            <a:endParaRPr lang="nl-NL" dirty="0"/>
          </a:p>
          <a:p>
            <a:r>
              <a:rPr lang="nl-NL" b="1" dirty="0" err="1"/>
              <a:t>Ceramica</a:t>
            </a:r>
            <a:r>
              <a:rPr lang="nl-NL" b="1" dirty="0"/>
              <a:t> S.A., Iasi (Romania) </a:t>
            </a:r>
            <a:r>
              <a:rPr lang="nl-NL" dirty="0"/>
              <a:t>Complete </a:t>
            </a:r>
            <a:r>
              <a:rPr lang="nl-NL" dirty="0" err="1"/>
              <a:t>robotic</a:t>
            </a:r>
            <a:r>
              <a:rPr lang="nl-NL" dirty="0"/>
              <a:t>  plant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hollow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of 300 ton/</a:t>
            </a:r>
            <a:r>
              <a:rPr lang="nl-NL" dirty="0" err="1"/>
              <a:t>day</a:t>
            </a:r>
            <a:endParaRPr lang="nl-NL" dirty="0"/>
          </a:p>
          <a:p>
            <a:endParaRPr lang="nl-NL" dirty="0"/>
          </a:p>
          <a:p>
            <a:r>
              <a:rPr lang="nl-NL" b="1" dirty="0" err="1"/>
              <a:t>Cottocoperture</a:t>
            </a:r>
            <a:r>
              <a:rPr lang="nl-NL" b="1" dirty="0"/>
              <a:t> (</a:t>
            </a:r>
            <a:r>
              <a:rPr lang="nl-NL" b="1" dirty="0" err="1"/>
              <a:t>Gruppo</a:t>
            </a:r>
            <a:r>
              <a:rPr lang="nl-NL" b="1" dirty="0"/>
              <a:t> Lafarge), </a:t>
            </a:r>
            <a:r>
              <a:rPr lang="nl-NL" b="1" dirty="0" err="1"/>
              <a:t>Salandra</a:t>
            </a:r>
            <a:r>
              <a:rPr lang="nl-NL" b="1" dirty="0"/>
              <a:t> (Matera, Italy)</a:t>
            </a:r>
            <a:r>
              <a:rPr lang="nl-NL" dirty="0"/>
              <a:t> Complete plant </a:t>
            </a:r>
            <a:r>
              <a:rPr lang="nl-NL" dirty="0" err="1"/>
              <a:t>for</a:t>
            </a:r>
            <a:r>
              <a:rPr lang="nl-NL" dirty="0"/>
              <a:t> roof </a:t>
            </a:r>
            <a:r>
              <a:rPr lang="nl-NL" dirty="0" err="1"/>
              <a:t>tiles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of 25.000.000 piece/</a:t>
            </a:r>
            <a:r>
              <a:rPr lang="nl-NL" dirty="0" err="1"/>
              <a:t>year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17 robot, </a:t>
            </a: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dryer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mono-</a:t>
            </a:r>
            <a:r>
              <a:rPr lang="nl-NL" dirty="0" err="1"/>
              <a:t>layer</a:t>
            </a:r>
            <a:r>
              <a:rPr lang="nl-NL" dirty="0"/>
              <a:t> tunnel </a:t>
            </a:r>
            <a:r>
              <a:rPr lang="nl-NL" dirty="0" err="1"/>
              <a:t>kiln</a:t>
            </a:r>
            <a:endParaRPr lang="nl-NL" dirty="0"/>
          </a:p>
          <a:p>
            <a:endParaRPr lang="nl-NL" dirty="0"/>
          </a:p>
          <a:p>
            <a:r>
              <a:rPr lang="nl-NL" b="1" dirty="0" err="1"/>
              <a:t>Maestrale</a:t>
            </a:r>
            <a:r>
              <a:rPr lang="nl-NL" b="1" dirty="0"/>
              <a:t> </a:t>
            </a:r>
            <a:r>
              <a:rPr lang="nl-NL" b="1" dirty="0" err="1"/>
              <a:t>S.r.l</a:t>
            </a:r>
            <a:r>
              <a:rPr lang="nl-NL" b="1" dirty="0"/>
              <a:t>., </a:t>
            </a:r>
            <a:r>
              <a:rPr lang="nl-NL" b="1" dirty="0" err="1"/>
              <a:t>Giammoro</a:t>
            </a:r>
            <a:r>
              <a:rPr lang="nl-NL" b="1" dirty="0"/>
              <a:t> (Messina, Italy)</a:t>
            </a:r>
            <a:r>
              <a:rPr lang="nl-NL" dirty="0"/>
              <a:t> Complete plant </a:t>
            </a:r>
            <a:r>
              <a:rPr lang="nl-NL" dirty="0" err="1"/>
              <a:t>for</a:t>
            </a:r>
            <a:r>
              <a:rPr lang="nl-NL" dirty="0"/>
              <a:t> roof </a:t>
            </a:r>
            <a:r>
              <a:rPr lang="nl-NL" dirty="0" err="1"/>
              <a:t>tiles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of 40.000.000 piece/</a:t>
            </a:r>
            <a:r>
              <a:rPr lang="nl-NL" dirty="0" err="1"/>
              <a:t>day</a:t>
            </a:r>
            <a:r>
              <a:rPr lang="nl-NL" dirty="0"/>
              <a:t>, </a:t>
            </a:r>
            <a:r>
              <a:rPr lang="nl-NL" dirty="0" err="1"/>
              <a:t>static</a:t>
            </a:r>
            <a:r>
              <a:rPr lang="nl-NL" dirty="0"/>
              <a:t> </a:t>
            </a:r>
            <a:r>
              <a:rPr lang="nl-NL" dirty="0" err="1"/>
              <a:t>dryer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mono-</a:t>
            </a:r>
            <a:r>
              <a:rPr lang="nl-NL" dirty="0" err="1"/>
              <a:t>layer</a:t>
            </a:r>
            <a:r>
              <a:rPr lang="nl-NL" dirty="0"/>
              <a:t> tunnel </a:t>
            </a:r>
            <a:r>
              <a:rPr lang="nl-NL" dirty="0" err="1"/>
              <a:t>kiln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Flemings </a:t>
            </a:r>
            <a:r>
              <a:rPr lang="nl-NL" b="1" dirty="0" err="1"/>
              <a:t>Fireclays</a:t>
            </a:r>
            <a:r>
              <a:rPr lang="nl-NL" b="1" dirty="0"/>
              <a:t> (Ireland)</a:t>
            </a:r>
            <a:r>
              <a:rPr lang="nl-NL" dirty="0"/>
              <a:t> Complete plant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chimneys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(680.000 piece/</a:t>
            </a:r>
            <a:r>
              <a:rPr lang="nl-NL" dirty="0" err="1"/>
              <a:t>year</a:t>
            </a:r>
            <a:r>
              <a:rPr lang="nl-NL" dirty="0"/>
              <a:t>)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3 robot, </a:t>
            </a: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dryer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double </a:t>
            </a:r>
            <a:r>
              <a:rPr lang="nl-NL" dirty="0" err="1"/>
              <a:t>layer</a:t>
            </a:r>
            <a:r>
              <a:rPr lang="nl-NL" dirty="0"/>
              <a:t> </a:t>
            </a:r>
            <a:r>
              <a:rPr lang="nl-NL" dirty="0" err="1"/>
              <a:t>kiln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4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423</Words>
  <Application>Microsoft Macintosh PowerPoint</Application>
  <PresentationFormat>Breedbeeld</PresentationFormat>
  <Paragraphs>144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Raleway</vt:lpstr>
      <vt:lpstr>Trebuchet MS</vt:lpstr>
      <vt:lpstr>Wingdings 3</vt:lpstr>
      <vt:lpstr>Facet</vt:lpstr>
      <vt:lpstr>Introducing Capaccioli</vt:lpstr>
      <vt:lpstr>Capaccioli in the world </vt:lpstr>
      <vt:lpstr>Capaccioli: Flemings Fireclay Manufacturing (Ireland)  </vt:lpstr>
      <vt:lpstr>Capaccioli: Maestrale S.r.l. (Italy)  </vt:lpstr>
      <vt:lpstr>Capaccioli: Pratigliolmi – Cotto Nobile di Toscana (Italy)  </vt:lpstr>
      <vt:lpstr>Capaccioli: Latest constructions  </vt:lpstr>
      <vt:lpstr>Capaccioli: Latest constructions  </vt:lpstr>
      <vt:lpstr>Capaccioli: Latest constructions  </vt:lpstr>
      <vt:lpstr>Capaccioli: Complete plants     </vt:lpstr>
      <vt:lpstr>Capaccioli: design and plant construction      </vt:lpstr>
      <vt:lpstr>Capaccioli: design and plant construction      </vt:lpstr>
      <vt:lpstr>PowerPoint-presentatie</vt:lpstr>
      <vt:lpstr>Capaccioli: kilns</vt:lpstr>
      <vt:lpstr>Capaccioli: burners</vt:lpstr>
      <vt:lpstr>Capaccioli: a view examples  </vt:lpstr>
      <vt:lpstr>Capaccioli Metal Box Feeder – CDM Series  </vt:lpstr>
      <vt:lpstr>Capaccioli: Rubber Box Feeder – CDG Series </vt:lpstr>
      <vt:lpstr>Capaccioli: Clay Crushers Series – FD Series </vt:lpstr>
      <vt:lpstr>Capaccioli:Clay Disintegrator – LD Series </vt:lpstr>
      <vt:lpstr>Capaccioli: Roller Mill – LS Series  </vt:lpstr>
      <vt:lpstr>Capaccioli: Roller Mill – LF Series   </vt:lpstr>
      <vt:lpstr>Capaccioli: an Italian family-owned company   CAPACCIOLI s.r.l.  Via Piave, 51 - 53048 Sinalunga (SIENA) - ITALY  Tel +39.0577.679296 - Fax +39.0577.678218  mec@capaccioli.com - P.IVA 00127270528  N. REA 64163  Fully paid-up share capital 1.000.000 euro   CAPACCIOLIMPIANTI s.r.l.  Via Piave, 51 - 53048 Sinalunga (SIENA) - ITALY  Tel +39.0577.679296 - Fax +39.0577.678218  mec@capaccioli.com - P.IVA 01001390523  N. REA 112925  Share capital 100.000 euro   </vt:lpstr>
      <vt:lpstr>Capaccioli: an Italian family-owned company   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Wouter van der Heide</dc:creator>
  <cp:lastModifiedBy>Wouter van der Heide</cp:lastModifiedBy>
  <cp:revision>86</cp:revision>
  <dcterms:created xsi:type="dcterms:W3CDTF">2017-11-14T12:25:33Z</dcterms:created>
  <dcterms:modified xsi:type="dcterms:W3CDTF">2017-11-29T11:08:32Z</dcterms:modified>
</cp:coreProperties>
</file>